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9" name="Shape 14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eur et date"/>
          <p:cNvSpPr txBox="1"/>
          <p:nvPr>
            <p:ph type="body" sz="quarter" idx="21" hasCustomPrompt="1"/>
          </p:nvPr>
        </p:nvSpPr>
        <p:spPr>
          <a:xfrm>
            <a:off x="1201340" y="118598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Auteur et date</a:t>
            </a:r>
          </a:p>
        </p:txBody>
      </p:sp>
      <p:sp>
        <p:nvSpPr>
          <p:cNvPr id="12" name="Titre de la présentation"/>
          <p:cNvSpPr txBox="1"/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pc="-260" sz="13000"/>
            </a:lvl1pPr>
          </a:lstStyle>
          <a:p>
            <a:pPr/>
            <a:r>
              <a:t>Titre de la présentation</a:t>
            </a:r>
          </a:p>
        </p:txBody>
      </p:sp>
      <p:sp>
        <p:nvSpPr>
          <p:cNvPr id="13" name="Texte niveau 1…"/>
          <p:cNvSpPr txBox="1"/>
          <p:nvPr>
            <p:ph type="body" sz="quarter" idx="1" hasCustomPrompt="1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Sous-titre de la présentation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Déclar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exte niveau 1…"/>
          <p:cNvSpPr txBox="1"/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Déclaration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9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Fait importa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Texte niveau 1…"/>
          <p:cNvSpPr txBox="1"/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5pPr>
          </a:lstStyle>
          <a:p>
            <a:pPr/>
            <a:r>
              <a:t>100 %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7" name="Données clés"/>
          <p:cNvSpPr txBox="1"/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Données clés</a:t>
            </a:r>
          </a:p>
        </p:txBody>
      </p:sp>
      <p:sp>
        <p:nvSpPr>
          <p:cNvPr id="108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Attribution"/>
          <p:cNvSpPr txBox="1"/>
          <p:nvPr>
            <p:ph type="body" sz="quarter" idx="21" hasCustomPrompt="1"/>
          </p:nvPr>
        </p:nvSpPr>
        <p:spPr>
          <a:xfrm>
            <a:off x="2430025" y="10675453"/>
            <a:ext cx="202000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Attribution</a:t>
            </a:r>
          </a:p>
        </p:txBody>
      </p:sp>
      <p:sp>
        <p:nvSpPr>
          <p:cNvPr id="116" name="Texte niveau 1…"/>
          <p:cNvSpPr txBox="1"/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923" indent="-469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« Citation notable »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7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3 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Vue extérieure en contre plongée de la façade d’un bâtiment moderne couverte de disques d’aluminium sous un ciel bleu et clair"/>
          <p:cNvSpPr/>
          <p:nvPr>
            <p:ph type="pic" sz="quarter" idx="21"/>
          </p:nvPr>
        </p:nvSpPr>
        <p:spPr>
          <a:xfrm>
            <a:off x="15417800" y="1270000"/>
            <a:ext cx="8144934" cy="54102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5" name="Vue en contre-plongée d’un bâtiment moderne en courbes sous un ciel nuageux"/>
          <p:cNvSpPr/>
          <p:nvPr>
            <p:ph type="pic" sz="quarter" idx="22"/>
          </p:nvPr>
        </p:nvSpPr>
        <p:spPr>
          <a:xfrm>
            <a:off x="15443200" y="7086600"/>
            <a:ext cx="8138580" cy="54229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6" name="Vue depuis l’intérieur d’un bâtiment moderne blanc doté de panneaux en verre, regardant vers le ciel, clair et partiellement nuageux"/>
          <p:cNvSpPr/>
          <p:nvPr>
            <p:ph type="pic" idx="23"/>
          </p:nvPr>
        </p:nvSpPr>
        <p:spPr>
          <a:xfrm>
            <a:off x="-124635" y="1270000"/>
            <a:ext cx="16840169" cy="1124371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7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Vue en contre plongée de la Azadi Tower à Téhéran, en Iran, avec un ciel bleu et clair en arrière-plan"/>
          <p:cNvSpPr/>
          <p:nvPr>
            <p:ph type="pic" idx="21"/>
          </p:nvPr>
        </p:nvSpPr>
        <p:spPr>
          <a:xfrm>
            <a:off x="0" y="-1282700"/>
            <a:ext cx="24384000" cy="162814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5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Vie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re et photo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Vue depuis l’intérieur d’une structure en pierre, regardant vers l’extérieur, vers des escaliers et un ciel clair et bleu"/>
          <p:cNvSpPr/>
          <p:nvPr>
            <p:ph type="pic" idx="21"/>
          </p:nvPr>
        </p:nvSpPr>
        <p:spPr>
          <a:xfrm>
            <a:off x="0" y="-1270000"/>
            <a:ext cx="24384000" cy="1627293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Titre de la présentation"/>
          <p:cNvSpPr txBox="1"/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pc="-260" sz="13000"/>
            </a:lvl1pPr>
          </a:lstStyle>
          <a:p>
            <a:pPr/>
            <a:r>
              <a:t>Titre de la présentation</a:t>
            </a:r>
          </a:p>
        </p:txBody>
      </p:sp>
      <p:sp>
        <p:nvSpPr>
          <p:cNvPr id="23" name="Auteur et date"/>
          <p:cNvSpPr txBox="1"/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Auteur et date</a:t>
            </a:r>
          </a:p>
        </p:txBody>
      </p:sp>
      <p:sp>
        <p:nvSpPr>
          <p:cNvPr id="24" name="Texte niveau 1…"/>
          <p:cNvSpPr txBox="1"/>
          <p:nvPr>
            <p:ph type="body" sz="quarter" idx="1" hasCustomPrompt="1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Sous-titre de la présentation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utre titre et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Un bâtiment blanc moderne doté de panneaux de verre avec un ciel bleu et clair en arrière-plan"/>
          <p:cNvSpPr/>
          <p:nvPr>
            <p:ph type="pic" idx="21"/>
          </p:nvPr>
        </p:nvSpPr>
        <p:spPr>
          <a:xfrm>
            <a:off x="9271000" y="1270000"/>
            <a:ext cx="16764000" cy="1117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3" name="Titre de diapositive"/>
          <p:cNvSpPr txBox="1"/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pPr/>
            <a:r>
              <a:t>Titre de diapositive</a:t>
            </a:r>
          </a:p>
        </p:txBody>
      </p:sp>
      <p:sp>
        <p:nvSpPr>
          <p:cNvPr id="34" name="Texte niveau 1…"/>
          <p:cNvSpPr txBox="1"/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Sous-titre de diapositive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Numéro de diapositive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re et pu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itre de diapositiv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Titre de diapositive</a:t>
            </a:r>
          </a:p>
        </p:txBody>
      </p:sp>
      <p:sp>
        <p:nvSpPr>
          <p:cNvPr id="43" name="Sous-titre de diapositive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Sous-titre de diapositive</a:t>
            </a:r>
          </a:p>
        </p:txBody>
      </p:sp>
      <p:sp>
        <p:nvSpPr>
          <p:cNvPr id="44" name="Texte niveau 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Texte de puce de diapositive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u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e niveau 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Texte de puce de diapositive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re, puces et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ous-titre de diapositive"/>
          <p:cNvSpPr txBox="1"/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Sous-titre de diapositive</a:t>
            </a:r>
          </a:p>
        </p:txBody>
      </p:sp>
      <p:sp>
        <p:nvSpPr>
          <p:cNvPr id="61" name="Texte niveau 1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pPr/>
            <a:r>
              <a:t>Texte de puce de diapositive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2" name="Petite section d’un pont moderne à Qingdao, Shandong, en Chine, en dessous d’un ciel partiellement nuageux"/>
          <p:cNvSpPr/>
          <p:nvPr>
            <p:ph type="pic" idx="22"/>
          </p:nvPr>
        </p:nvSpPr>
        <p:spPr>
          <a:xfrm>
            <a:off x="9271000" y="1263848"/>
            <a:ext cx="16773843" cy="1118820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3" name="Titre de diapositive"/>
          <p:cNvSpPr txBox="1"/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Titre de diapositive</a:t>
            </a:r>
          </a:p>
        </p:txBody>
      </p:sp>
      <p:sp>
        <p:nvSpPr>
          <p:cNvPr id="64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itre de section"/>
          <p:cNvSpPr txBox="1"/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b="0"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Titre de section</a:t>
            </a:r>
          </a:p>
        </p:txBody>
      </p:sp>
      <p:sp>
        <p:nvSpPr>
          <p:cNvPr id="72" name="Numéro de diapositive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re seu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Titre de diapositive"/>
          <p:cNvSpPr txBox="1"/>
          <p:nvPr>
            <p:ph type="title" hasCustomPrompt="1"/>
          </p:nvPr>
        </p:nvSpPr>
        <p:spPr>
          <a:xfrm>
            <a:off x="1206500" y="1079500"/>
            <a:ext cx="21971000" cy="1434949"/>
          </a:xfrm>
          <a:prstGeom prst="rect">
            <a:avLst/>
          </a:prstGeom>
        </p:spPr>
        <p:txBody>
          <a:bodyPr/>
          <a:lstStyle/>
          <a:p>
            <a:pPr/>
            <a:r>
              <a:t>Titre de diapositive</a:t>
            </a:r>
          </a:p>
        </p:txBody>
      </p:sp>
      <p:sp>
        <p:nvSpPr>
          <p:cNvPr id="80" name="Sous-titre de diapositive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Sous-titre de diapositive</a:t>
            </a:r>
          </a:p>
        </p:txBody>
      </p:sp>
      <p:sp>
        <p:nvSpPr>
          <p:cNvPr id="81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Ordre du jou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Titre de l’ordre du jour"/>
          <p:cNvSpPr txBox="1"/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/>
          <a:p>
            <a:pPr/>
            <a:r>
              <a:t>Titre de l’ordre du jour</a:t>
            </a:r>
          </a:p>
        </p:txBody>
      </p:sp>
      <p:sp>
        <p:nvSpPr>
          <p:cNvPr id="89" name="Sous-titre de l’ordre du jour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Sous-titre de l’ordre du jour</a:t>
            </a:r>
          </a:p>
        </p:txBody>
      </p:sp>
      <p:sp>
        <p:nvSpPr>
          <p:cNvPr id="90" name="Texte niveau 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5pPr>
          </a:lstStyle>
          <a:p>
            <a:pPr/>
            <a:r>
              <a:t>Rubriques de l’ordre du jour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1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de diapositive"/>
          <p:cNvSpPr txBox="1"/>
          <p:nvPr>
            <p:ph type="title" hasCustomPrompt="1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Titre de diapositive</a:t>
            </a:r>
          </a:p>
        </p:txBody>
      </p:sp>
      <p:sp>
        <p:nvSpPr>
          <p:cNvPr id="3" name="Texte niveau 1…"/>
          <p:cNvSpPr txBox="1"/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Texte de puce de diapositive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Numéro de diapositive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</p:sldLayoutIdLst>
  <p:transition xmlns:p14="http://schemas.microsoft.com/office/powerpoint/2010/main" spd="med" advClick="1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2.tif"/><Relationship Id="rId3" Type="http://schemas.openxmlformats.org/officeDocument/2006/relationships/image" Target="../media/image13.tif"/><Relationship Id="rId4" Type="http://schemas.openxmlformats.org/officeDocument/2006/relationships/image" Target="../media/image14.tif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5.tif"/><Relationship Id="rId3" Type="http://schemas.openxmlformats.org/officeDocument/2006/relationships/image" Target="../media/image3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6.tif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7.tif"/><Relationship Id="rId3" Type="http://schemas.openxmlformats.org/officeDocument/2006/relationships/image" Target="../media/image18.tif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9.tif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0.tif"/><Relationship Id="rId3" Type="http://schemas.openxmlformats.org/officeDocument/2006/relationships/image" Target="../media/image21.tif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.gif"/><Relationship Id="rId3" Type="http://schemas.openxmlformats.org/officeDocument/2006/relationships/image" Target="../media/image22.tif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3.tif"/><Relationship Id="rId3" Type="http://schemas.openxmlformats.org/officeDocument/2006/relationships/image" Target="../media/image24.tif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5.tif"/><Relationship Id="rId3" Type="http://schemas.openxmlformats.org/officeDocument/2006/relationships/image" Target="../media/image2.gif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3.gif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.tif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hyperlink" Target="https://fr.wikipedia.org/wiki/Steve_Wozniak" TargetMode="External"/><Relationship Id="rId3" Type="http://schemas.openxmlformats.org/officeDocument/2006/relationships/hyperlink" Target="https://fr.wikipedia.org/wiki/Ronald_Wayne" TargetMode="External"/><Relationship Id="rId4" Type="http://schemas.openxmlformats.org/officeDocument/2006/relationships/image" Target="../media/image3.tif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4.tif"/><Relationship Id="rId3" Type="http://schemas.openxmlformats.org/officeDocument/2006/relationships/image" Target="../media/image5.tif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6.tif"/><Relationship Id="rId3" Type="http://schemas.openxmlformats.org/officeDocument/2006/relationships/image" Target="../media/image7.tif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8.tif"/><Relationship Id="rId3" Type="http://schemas.openxmlformats.org/officeDocument/2006/relationships/image" Target="../media/image9.tif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0.tif"/><Relationship Id="rId3" Type="http://schemas.openxmlformats.org/officeDocument/2006/relationships/image" Target="../media/image11.tif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Alexandre Dissi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Alexandre Dissi</a:t>
            </a:r>
          </a:p>
        </p:txBody>
      </p:sp>
      <p:sp>
        <p:nvSpPr>
          <p:cNvPr id="152" name="Apple"/>
          <p:cNvSpPr txBox="1"/>
          <p:nvPr>
            <p:ph type="ctrTitle"/>
          </p:nvPr>
        </p:nvSpPr>
        <p:spPr>
          <a:xfrm>
            <a:off x="2314860" y="899456"/>
            <a:ext cx="8371180" cy="4898697"/>
          </a:xfrm>
          <a:prstGeom prst="rect">
            <a:avLst/>
          </a:prstGeom>
        </p:spPr>
        <p:txBody>
          <a:bodyPr/>
          <a:lstStyle/>
          <a:p>
            <a:pPr/>
            <a:r>
              <a:t>Apple</a:t>
            </a:r>
          </a:p>
        </p:txBody>
      </p:sp>
      <p:sp>
        <p:nvSpPr>
          <p:cNvPr id="153" name="Numéro de diapositive"/>
          <p:cNvSpPr txBox="1"/>
          <p:nvPr>
            <p:ph type="sldNum" sz="quarter" idx="2"/>
          </p:nvPr>
        </p:nvSpPr>
        <p:spPr>
          <a:xfrm>
            <a:off x="12065050" y="13080999"/>
            <a:ext cx="241403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5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627596" y="4957694"/>
            <a:ext cx="6761463" cy="676146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03" name="Other creations that have changed the technology today"/>
          <p:cNvSpPr txBox="1"/>
          <p:nvPr/>
        </p:nvSpPr>
        <p:spPr>
          <a:xfrm>
            <a:off x="527792" y="675478"/>
            <a:ext cx="18848071" cy="9449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825500">
              <a:defRPr b="1" sz="5500">
                <a:solidFill>
                  <a:srgbClr val="000000"/>
                </a:solidFill>
              </a:defRPr>
            </a:lvl1pPr>
          </a:lstStyle>
          <a:p>
            <a:pPr/>
            <a:r>
              <a:t>Other creations that have changed the technology today</a:t>
            </a:r>
          </a:p>
        </p:txBody>
      </p:sp>
      <p:pic>
        <p:nvPicPr>
          <p:cNvPr id="20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72753" y="3351480"/>
            <a:ext cx="8454572" cy="8454572"/>
          </a:xfrm>
          <a:prstGeom prst="rect">
            <a:avLst/>
          </a:prstGeom>
          <a:ln w="12700">
            <a:miter lim="400000"/>
          </a:ln>
        </p:spPr>
      </p:pic>
      <p:pic>
        <p:nvPicPr>
          <p:cNvPr id="205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171214" y="3123422"/>
            <a:ext cx="8905801" cy="8454573"/>
          </a:xfrm>
          <a:prstGeom prst="rect">
            <a:avLst/>
          </a:prstGeom>
          <a:ln w="12700">
            <a:miter lim="400000"/>
          </a:ln>
        </p:spPr>
      </p:pic>
      <p:pic>
        <p:nvPicPr>
          <p:cNvPr id="206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8951038" y="4781261"/>
            <a:ext cx="5595011" cy="559501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Class="entr" nodeType="afterEffect" presetSubtype="16" presetID="23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750"/>
                            </p:stCondLst>
                            <p:childTnLst>
                              <p:par>
                                <p:cTn id="15" presetClass="entr" nodeType="afterEffect" presetSubtype="16" presetID="23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Class="entr" nodeType="afterEffect" presetSubtype="16" presetID="23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05" grpId="3"/>
      <p:bldP build="whole" bldLvl="1" animBg="1" rev="0" advAuto="0" spid="206" grpId="4"/>
      <p:bldP build="whole" bldLvl="1" animBg="1" rev="0" advAuto="0" spid="204" grpId="2"/>
      <p:bldP build="whole" bldLvl="1" animBg="1" rev="0" advAuto="0" spid="203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09" name="Apple and programming ?"/>
          <p:cNvSpPr txBox="1"/>
          <p:nvPr/>
        </p:nvSpPr>
        <p:spPr>
          <a:xfrm>
            <a:off x="918929" y="807426"/>
            <a:ext cx="8739379" cy="9449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825500">
              <a:defRPr b="1" sz="5500">
                <a:solidFill>
                  <a:srgbClr val="000000"/>
                </a:solidFill>
              </a:defRPr>
            </a:pPr>
            <a:r>
              <a:t>Apple and programming</a:t>
            </a:r>
            <a:r>
              <a:t> ?</a:t>
            </a:r>
          </a:p>
        </p:txBody>
      </p:sp>
      <p:pic>
        <p:nvPicPr>
          <p:cNvPr id="21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02730" y="9100918"/>
            <a:ext cx="9940020" cy="3071311"/>
          </a:xfrm>
          <a:prstGeom prst="rect">
            <a:avLst/>
          </a:prstGeom>
          <a:ln w="12700">
            <a:miter lim="400000"/>
          </a:ln>
        </p:spPr>
      </p:pic>
      <p:sp>
        <p:nvSpPr>
          <p:cNvPr id="211" name="App store was launched in 2008 and developers needed to create applications to use on the iPhone…"/>
          <p:cNvSpPr txBox="1"/>
          <p:nvPr/>
        </p:nvSpPr>
        <p:spPr>
          <a:xfrm>
            <a:off x="497363" y="2618112"/>
            <a:ext cx="19910554" cy="56170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304800" indent="-304800" algn="l">
              <a:lnSpc>
                <a:spcPct val="200000"/>
              </a:lnSpc>
              <a:buSzPct val="123000"/>
              <a:buChar char="•"/>
              <a:defRPr sz="3400">
                <a:solidFill>
                  <a:srgbClr val="000000"/>
                </a:solidFill>
              </a:defRPr>
            </a:pPr>
            <a:r>
              <a:t>App store was launched in 2008 and developers needed to create applications to use on the iPhone</a:t>
            </a:r>
          </a:p>
          <a:p>
            <a:pPr marL="304800" indent="-304800" algn="l">
              <a:lnSpc>
                <a:spcPct val="200000"/>
              </a:lnSpc>
              <a:buSzPct val="123000"/>
              <a:buChar char="•"/>
              <a:defRPr sz="3400">
                <a:solidFill>
                  <a:srgbClr val="000000"/>
                </a:solidFill>
              </a:defRPr>
            </a:pPr>
            <a:r>
              <a:t>At the beginning the language used was Objective C which is not a proprietary language</a:t>
            </a:r>
          </a:p>
          <a:p>
            <a:pPr marL="304800" indent="-304800" algn="l">
              <a:lnSpc>
                <a:spcPct val="200000"/>
              </a:lnSpc>
              <a:buSzPct val="123000"/>
              <a:buChar char="•"/>
              <a:defRPr sz="3400">
                <a:solidFill>
                  <a:srgbClr val="000000"/>
                </a:solidFill>
              </a:defRPr>
            </a:pPr>
            <a:r>
              <a:t>In 2014 apple decided to create its own language  Swift  and different framework to help developers  </a:t>
            </a:r>
          </a:p>
          <a:p>
            <a:pPr marL="304800" indent="-304800" algn="l">
              <a:lnSpc>
                <a:spcPct val="200000"/>
              </a:lnSpc>
              <a:buSzPct val="123000"/>
              <a:buChar char="•"/>
              <a:defRPr sz="3400">
                <a:solidFill>
                  <a:srgbClr val="000000"/>
                </a:solidFill>
              </a:defRPr>
            </a:pPr>
            <a:r>
              <a:t>Today we are in version 5.7.1 of Swift</a:t>
            </a:r>
          </a:p>
          <a:p>
            <a:pPr marL="304800" indent="-304800" algn="l">
              <a:lnSpc>
                <a:spcPct val="200000"/>
              </a:lnSpc>
              <a:buSzPct val="123000"/>
              <a:buChar char="•"/>
              <a:defRPr sz="3400">
                <a:solidFill>
                  <a:srgbClr val="000000"/>
                </a:solidFill>
              </a:defRPr>
            </a:pPr>
            <a:r>
              <a:t>Swift create applications for every apple device which makes it a cross platform language </a:t>
            </a:r>
          </a:p>
          <a:p>
            <a:pPr marL="304800" indent="-304800" algn="l">
              <a:lnSpc>
                <a:spcPct val="200000"/>
              </a:lnSpc>
              <a:buSzPct val="123000"/>
              <a:buChar char="•"/>
              <a:defRPr sz="3400">
                <a:solidFill>
                  <a:srgbClr val="000000"/>
                </a:solidFill>
              </a:defRPr>
            </a:pPr>
            <a:r>
              <a:t>Xcode is the software to create applications in Swift</a:t>
            </a:r>
          </a:p>
        </p:txBody>
      </p:sp>
      <p:pic>
        <p:nvPicPr>
          <p:cNvPr id="212" name="Capture d’écran 2022-12-07 à 12.25.55.png" descr="Capture d’écran 2022-12-07 à 12.25.55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331122" y="8443756"/>
            <a:ext cx="11822953" cy="418674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10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Subtype="8" presetID="2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2" dur="10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Class="entr" nodeType="afterEffect" presetSubtype="8" presetID="2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6" dur="10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Class="entr" nodeType="afterEffect" presetSubtype="8" presetID="2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20" dur="10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12" grpId="4"/>
      <p:bldP build="whole" bldLvl="1" animBg="1" rev="0" advAuto="0" spid="210" grpId="3"/>
      <p:bldP build="whole" bldLvl="1" animBg="1" rev="0" advAuto="0" spid="209" grpId="1"/>
      <p:bldP build="whole" bldLvl="1" animBg="1" rev="0" advAuto="0" spid="211" grpId="2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15" name="Apple's future vision for technology ?"/>
          <p:cNvSpPr txBox="1"/>
          <p:nvPr/>
        </p:nvSpPr>
        <p:spPr>
          <a:xfrm>
            <a:off x="1272249" y="1705044"/>
            <a:ext cx="15869159" cy="1155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825500">
              <a:defRPr b="1" sz="7000">
                <a:solidFill>
                  <a:srgbClr val="000000"/>
                </a:solidFill>
              </a:defRPr>
            </a:pPr>
            <a:r>
              <a:t>Apple's future vision for technology </a:t>
            </a:r>
            <a:r>
              <a:t>?</a:t>
            </a:r>
          </a:p>
        </p:txBody>
      </p:sp>
      <p:sp>
        <p:nvSpPr>
          <p:cNvPr id="216" name="What new products will they launch?…"/>
          <p:cNvSpPr txBox="1"/>
          <p:nvPr/>
        </p:nvSpPr>
        <p:spPr>
          <a:xfrm>
            <a:off x="1132824" y="4265606"/>
            <a:ext cx="20035937" cy="43587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lnSpc>
                <a:spcPct val="200000"/>
              </a:lnSpc>
              <a:defRPr sz="57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pPr>
          </a:p>
          <a:p>
            <a:pPr marL="457200" indent="-457200" algn="l" defTabSz="457200">
              <a:lnSpc>
                <a:spcPct val="200000"/>
              </a:lnSpc>
              <a:buSzPct val="100000"/>
              <a:buFont typeface="Helvetica Neue"/>
              <a:buChar char="•"/>
              <a:defRPr sz="57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pPr>
            <a:r>
              <a:t>What new products will they launch?</a:t>
            </a:r>
          </a:p>
          <a:p>
            <a:pPr marL="457200" indent="-457200" algn="l" defTabSz="457200">
              <a:lnSpc>
                <a:spcPct val="200000"/>
              </a:lnSpc>
              <a:buSzPct val="100000"/>
              <a:buFont typeface="Helvetica Neue"/>
              <a:buChar char="•"/>
              <a:defRPr sz="57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pPr>
            <a:r>
              <a:t>What is apple's vision of the future of technology?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15" grpId="1"/>
      <p:bldP build="whole" bldLvl="1" animBg="1" rev="0" advAuto="0" spid="216" grpId="2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19" name="What is apple's vision of the future of technology?"/>
          <p:cNvSpPr txBox="1"/>
          <p:nvPr/>
        </p:nvSpPr>
        <p:spPr>
          <a:xfrm>
            <a:off x="3830732" y="1038830"/>
            <a:ext cx="16722536" cy="9449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825500">
              <a:defRPr b="1" sz="5500">
                <a:solidFill>
                  <a:srgbClr val="000000"/>
                </a:solidFill>
              </a:defRPr>
            </a:lvl1pPr>
          </a:lstStyle>
          <a:p>
            <a:pPr/>
            <a:r>
              <a:t>What is apple's vision of the future of technology?</a:t>
            </a:r>
          </a:p>
        </p:txBody>
      </p:sp>
      <p:sp>
        <p:nvSpPr>
          <p:cNvPr id="220" name="The future vision of apple is based on several points…"/>
          <p:cNvSpPr txBox="1"/>
          <p:nvPr/>
        </p:nvSpPr>
        <p:spPr>
          <a:xfrm>
            <a:off x="1152550" y="3437040"/>
            <a:ext cx="19540463" cy="81906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304800" indent="-304800" algn="l">
              <a:lnSpc>
                <a:spcPct val="200000"/>
              </a:lnSpc>
              <a:buSzPct val="123000"/>
              <a:buChar char="•"/>
              <a:defRPr sz="3600">
                <a:solidFill>
                  <a:srgbClr val="000000"/>
                </a:solidFill>
              </a:defRPr>
            </a:pPr>
            <a:r>
              <a:t>The future vision of apple is based on several points </a:t>
            </a:r>
          </a:p>
          <a:p>
            <a:pPr marL="304800" indent="-304800" algn="l">
              <a:lnSpc>
                <a:spcPct val="200000"/>
              </a:lnSpc>
              <a:buSzPct val="123000"/>
              <a:buChar char="•"/>
              <a:defRPr sz="3600">
                <a:solidFill>
                  <a:srgbClr val="000000"/>
                </a:solidFill>
              </a:defRPr>
            </a:pPr>
            <a:r>
              <a:t>Ecosystem that will allow to transmit all the information between products and more </a:t>
            </a:r>
          </a:p>
          <a:p>
            <a:pPr marL="304800" indent="-304800" algn="l">
              <a:lnSpc>
                <a:spcPct val="200000"/>
              </a:lnSpc>
              <a:buSzPct val="123000"/>
              <a:buChar char="•"/>
              <a:defRPr sz="3600">
                <a:solidFill>
                  <a:srgbClr val="000000"/>
                </a:solidFill>
              </a:defRPr>
            </a:pPr>
            <a:r>
              <a:t>Environment </a:t>
            </a:r>
          </a:p>
          <a:p>
            <a:pPr marL="304800" indent="-304800" algn="l">
              <a:lnSpc>
                <a:spcPct val="200000"/>
              </a:lnSpc>
              <a:buSzPct val="123000"/>
              <a:buChar char="•"/>
              <a:defRPr sz="3600">
                <a:solidFill>
                  <a:srgbClr val="000000"/>
                </a:solidFill>
              </a:defRPr>
            </a:pPr>
            <a:r>
              <a:t>New technology (foldable screen ? transparent screen , scrollable screen) </a:t>
            </a:r>
          </a:p>
          <a:p>
            <a:pPr marL="304800" indent="-304800" algn="l">
              <a:lnSpc>
                <a:spcPct val="200000"/>
              </a:lnSpc>
              <a:buSzPct val="123000"/>
              <a:buChar char="•"/>
              <a:defRPr sz="3600">
                <a:solidFill>
                  <a:srgbClr val="000000"/>
                </a:solidFill>
              </a:defRPr>
            </a:pPr>
            <a:r>
              <a:t>Blockchain, CryptoCurrencies ?</a:t>
            </a:r>
          </a:p>
          <a:p>
            <a:pPr marL="304800" indent="-304800" algn="l">
              <a:lnSpc>
                <a:spcPct val="200000"/>
              </a:lnSpc>
              <a:buSzPct val="123000"/>
              <a:buChar char="•"/>
              <a:defRPr sz="3600">
                <a:solidFill>
                  <a:srgbClr val="000000"/>
                </a:solidFill>
              </a:defRPr>
            </a:pPr>
            <a:r>
              <a:t>Virtual Reality </a:t>
            </a:r>
          </a:p>
          <a:p>
            <a:pPr marL="304800" indent="-304800" algn="l">
              <a:lnSpc>
                <a:spcPct val="200000"/>
              </a:lnSpc>
              <a:buSzPct val="123000"/>
              <a:buChar char="•"/>
              <a:defRPr sz="3600">
                <a:solidFill>
                  <a:srgbClr val="000000"/>
                </a:solidFill>
              </a:defRPr>
            </a:pPr>
            <a:r>
              <a:t>Build is own computer processor</a:t>
            </a:r>
          </a:p>
          <a:p>
            <a:pPr marL="304800" indent="-304800" algn="l">
              <a:lnSpc>
                <a:spcPct val="200000"/>
              </a:lnSpc>
              <a:buSzPct val="123000"/>
              <a:buChar char="•"/>
              <a:defRPr sz="3600">
                <a:solidFill>
                  <a:srgbClr val="000000"/>
                </a:solidFill>
              </a:defRPr>
            </a:pPr>
            <a:r>
              <a:t>Privacy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10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2" dur="9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20" grpId="2"/>
      <p:bldP build="whole" bldLvl="1" animBg="1" rev="0" advAuto="0" spid="219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23" name="Titan Project"/>
          <p:cNvSpPr txBox="1"/>
          <p:nvPr/>
        </p:nvSpPr>
        <p:spPr>
          <a:xfrm>
            <a:off x="10006869" y="701868"/>
            <a:ext cx="4370262" cy="944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825500">
              <a:defRPr b="1" sz="5500">
                <a:solidFill>
                  <a:srgbClr val="000000"/>
                </a:solidFill>
              </a:defRPr>
            </a:lvl1pPr>
          </a:lstStyle>
          <a:p>
            <a:pPr/>
            <a:r>
              <a:t>Titan Project</a:t>
            </a:r>
          </a:p>
        </p:txBody>
      </p:sp>
      <p:pic>
        <p:nvPicPr>
          <p:cNvPr id="22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52400" y="6669508"/>
            <a:ext cx="11679200" cy="6131580"/>
          </a:xfrm>
          <a:prstGeom prst="rect">
            <a:avLst/>
          </a:prstGeom>
          <a:ln w="12700">
            <a:miter lim="400000"/>
          </a:ln>
        </p:spPr>
      </p:pic>
      <p:sp>
        <p:nvSpPr>
          <p:cNvPr id="225" name="The automobile is a lucrative business…"/>
          <p:cNvSpPr txBox="1"/>
          <p:nvPr/>
        </p:nvSpPr>
        <p:spPr>
          <a:xfrm>
            <a:off x="897784" y="2215210"/>
            <a:ext cx="20643084" cy="38858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304800" indent="-304800" algn="l">
              <a:lnSpc>
                <a:spcPct val="150000"/>
              </a:lnSpc>
              <a:buSzPct val="123000"/>
              <a:buChar char="•"/>
              <a:defRPr sz="3600">
                <a:solidFill>
                  <a:srgbClr val="000000"/>
                </a:solidFill>
              </a:defRPr>
            </a:pPr>
            <a:r>
              <a:t>The automobile is a lucrative business </a:t>
            </a:r>
          </a:p>
          <a:p>
            <a:pPr marL="304800" indent="-304800" algn="l">
              <a:lnSpc>
                <a:spcPct val="150000"/>
              </a:lnSpc>
              <a:buSzPct val="123000"/>
              <a:buChar char="•"/>
              <a:defRPr sz="3600">
                <a:solidFill>
                  <a:srgbClr val="000000"/>
                </a:solidFill>
              </a:defRPr>
            </a:pPr>
            <a:r>
              <a:t>Apple wants to compete with Tesla in high-performance and technological vehicles </a:t>
            </a:r>
          </a:p>
          <a:p>
            <a:pPr marL="304800" indent="-304800" algn="l">
              <a:lnSpc>
                <a:spcPct val="150000"/>
              </a:lnSpc>
              <a:buSzPct val="123000"/>
              <a:buChar char="•"/>
              <a:defRPr sz="3600">
                <a:solidFill>
                  <a:srgbClr val="000000"/>
                </a:solidFill>
              </a:defRPr>
            </a:pPr>
            <a:r>
              <a:t>Electric vehicle </a:t>
            </a:r>
          </a:p>
          <a:p>
            <a:pPr marL="304800" indent="-304800" algn="l">
              <a:lnSpc>
                <a:spcPct val="150000"/>
              </a:lnSpc>
              <a:buSzPct val="123000"/>
              <a:buChar char="•"/>
              <a:defRPr sz="3600">
                <a:solidFill>
                  <a:srgbClr val="000000"/>
                </a:solidFill>
              </a:defRPr>
            </a:pPr>
            <a:r>
              <a:t>Autonomous vehicle ? Artificial intelligence ?</a:t>
            </a:r>
          </a:p>
          <a:p>
            <a:pPr marL="304800" indent="-304800" algn="l">
              <a:lnSpc>
                <a:spcPct val="150000"/>
              </a:lnSpc>
              <a:buSzPct val="123000"/>
              <a:buChar char="•"/>
              <a:defRPr sz="3600">
                <a:solidFill>
                  <a:srgbClr val="000000"/>
                </a:solidFill>
              </a:defRPr>
            </a:pPr>
            <a:r>
              <a:t>Project that should exist only from 2026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10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Subtype="8" presetID="2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2" dur="10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Class="entr" nodeType="afterEffect" presetSubtype="8" presetID="7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25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25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23" grpId="1"/>
      <p:bldP build="whole" bldLvl="1" animBg="1" rev="0" advAuto="0" spid="224" grpId="3"/>
      <p:bldP build="whole" bldLvl="1" animBg="1" rev="0" advAuto="0" spid="225" grpId="2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28" name="Apple wants to create an ecosystem to allow their probable future car to communicate with the different apple devices owned by the user…"/>
          <p:cNvSpPr txBox="1"/>
          <p:nvPr/>
        </p:nvSpPr>
        <p:spPr>
          <a:xfrm>
            <a:off x="747861" y="1609860"/>
            <a:ext cx="22380279" cy="2934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304800" indent="-304800" algn="l">
              <a:lnSpc>
                <a:spcPct val="150000"/>
              </a:lnSpc>
              <a:buSzPct val="123000"/>
              <a:buChar char="•"/>
              <a:defRPr sz="3500">
                <a:solidFill>
                  <a:srgbClr val="000000"/>
                </a:solidFill>
              </a:defRPr>
            </a:pPr>
            <a:r>
              <a:t>Apple wants to create an ecosystem to allow their probable future car to communicate with the different apple devices owned by the user</a:t>
            </a:r>
          </a:p>
          <a:p>
            <a:pPr marL="304800" indent="-304800" algn="l">
              <a:lnSpc>
                <a:spcPct val="150000"/>
              </a:lnSpc>
              <a:buSzPct val="123000"/>
              <a:buChar char="•"/>
              <a:defRPr sz="3500">
                <a:solidFill>
                  <a:srgbClr val="000000"/>
                </a:solidFill>
              </a:defRPr>
            </a:pPr>
            <a:r>
              <a:t>Apple's future vision of the automobile would be an electric vehicle centered on technology  </a:t>
            </a:r>
          </a:p>
          <a:p>
            <a:pPr marL="304800" indent="-304800" algn="l">
              <a:lnSpc>
                <a:spcPct val="150000"/>
              </a:lnSpc>
              <a:buSzPct val="123000"/>
              <a:buChar char="•"/>
              <a:defRPr sz="3500">
                <a:solidFill>
                  <a:srgbClr val="000000"/>
                </a:solidFill>
              </a:defRPr>
            </a:pPr>
            <a:r>
              <a:t>example with the opening of the car with the iPhone or the watch </a:t>
            </a:r>
          </a:p>
        </p:txBody>
      </p:sp>
      <p:pic>
        <p:nvPicPr>
          <p:cNvPr id="22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4587" y="5626363"/>
            <a:ext cx="12357430" cy="6949029"/>
          </a:xfrm>
          <a:prstGeom prst="rect">
            <a:avLst/>
          </a:prstGeom>
          <a:ln w="12700">
            <a:miter lim="400000"/>
          </a:ln>
        </p:spPr>
      </p:pic>
      <p:pic>
        <p:nvPicPr>
          <p:cNvPr id="230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774197" y="6177414"/>
            <a:ext cx="11163654" cy="584692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10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Subtype="8" presetID="2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2" dur="10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8" presetID="2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7" dur="10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30" grpId="3"/>
      <p:bldP build="whole" bldLvl="1" animBg="1" rev="0" advAuto="0" spid="228" grpId="1"/>
      <p:bldP build="whole" bldLvl="1" animBg="1" rev="0" advAuto="0" spid="229" grpId="2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33" name="Virtual Reality"/>
          <p:cNvSpPr txBox="1"/>
          <p:nvPr/>
        </p:nvSpPr>
        <p:spPr>
          <a:xfrm>
            <a:off x="10006869" y="701868"/>
            <a:ext cx="4704145" cy="944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825500">
              <a:defRPr b="1" sz="5500">
                <a:solidFill>
                  <a:srgbClr val="000000"/>
                </a:solidFill>
              </a:defRPr>
            </a:lvl1pPr>
          </a:lstStyle>
          <a:p>
            <a:pPr/>
            <a:r>
              <a:t>Virtual Reality</a:t>
            </a:r>
          </a:p>
        </p:txBody>
      </p:sp>
      <p:pic>
        <p:nvPicPr>
          <p:cNvPr id="23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10457" y="6730587"/>
            <a:ext cx="8896970" cy="5931313"/>
          </a:xfrm>
          <a:prstGeom prst="rect">
            <a:avLst/>
          </a:prstGeom>
          <a:ln w="12700">
            <a:miter lim="400000"/>
          </a:ln>
        </p:spPr>
      </p:pic>
      <p:sp>
        <p:nvSpPr>
          <p:cNvPr id="235" name="The virtual reality is in full expansion since several month, year…"/>
          <p:cNvSpPr txBox="1"/>
          <p:nvPr/>
        </p:nvSpPr>
        <p:spPr>
          <a:xfrm>
            <a:off x="726820" y="2853393"/>
            <a:ext cx="20695159" cy="30731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457200" indent="-457200" algn="l">
              <a:lnSpc>
                <a:spcPct val="150000"/>
              </a:lnSpc>
              <a:buSzPct val="123000"/>
              <a:buChar char="•"/>
              <a:defRPr sz="3600">
                <a:solidFill>
                  <a:srgbClr val="000000"/>
                </a:solidFill>
              </a:defRPr>
            </a:pPr>
            <a:r>
              <a:t>The virtual reality is in full expansion since several month, year </a:t>
            </a:r>
          </a:p>
          <a:p>
            <a:pPr marL="457200" indent="-457200" algn="l">
              <a:lnSpc>
                <a:spcPct val="150000"/>
              </a:lnSpc>
              <a:buSzPct val="123000"/>
              <a:buChar char="•"/>
              <a:defRPr sz="3600">
                <a:solidFill>
                  <a:srgbClr val="000000"/>
                </a:solidFill>
              </a:defRPr>
            </a:pPr>
            <a:r>
              <a:t>Apple takes its time to understand the technology and adapt it to his vision </a:t>
            </a:r>
          </a:p>
          <a:p>
            <a:pPr marL="457200" indent="-457200" algn="l">
              <a:lnSpc>
                <a:spcPct val="150000"/>
              </a:lnSpc>
              <a:buSzPct val="123000"/>
              <a:buChar char="•"/>
              <a:defRPr sz="3600">
                <a:solidFill>
                  <a:srgbClr val="000000"/>
                </a:solidFill>
              </a:defRPr>
            </a:pPr>
            <a:r>
              <a:t>Creation of a MetaVerse to compete with Meta for example? </a:t>
            </a:r>
          </a:p>
          <a:p>
            <a:pPr marL="457200" indent="-457200" algn="l">
              <a:lnSpc>
                <a:spcPct val="150000"/>
              </a:lnSpc>
              <a:buSzPct val="123000"/>
              <a:buChar char="•"/>
              <a:defRPr sz="3600">
                <a:solidFill>
                  <a:srgbClr val="000000"/>
                </a:solidFill>
              </a:defRPr>
            </a:pPr>
            <a:r>
              <a:t>Possibility of creating a game because Apple is absent from the gaming community at the moment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10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ID="10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2" dur="10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Class="entr" nodeType="afterEffect" presetSubtype="1" presetID="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34" grpId="3"/>
      <p:bldP build="whole" bldLvl="1" animBg="1" rev="0" advAuto="0" spid="233" grpId="1"/>
      <p:bldP build="whole" bldLvl="1" animBg="1" rev="0" advAuto="0" spid="235" grpId="2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3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43000" y="6498885"/>
            <a:ext cx="10501458" cy="5902665"/>
          </a:xfrm>
          <a:prstGeom prst="rect">
            <a:avLst/>
          </a:prstGeom>
          <a:ln w="12700">
            <a:miter lim="400000"/>
          </a:ln>
        </p:spPr>
      </p:pic>
      <p:pic>
        <p:nvPicPr>
          <p:cNvPr id="239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824942" y="6429035"/>
            <a:ext cx="9667784" cy="6042365"/>
          </a:xfrm>
          <a:prstGeom prst="rect">
            <a:avLst/>
          </a:prstGeom>
          <a:ln w="12700">
            <a:miter lim="400000"/>
          </a:ln>
        </p:spPr>
      </p:pic>
      <p:sp>
        <p:nvSpPr>
          <p:cNvPr id="240" name="Apple Glass"/>
          <p:cNvSpPr txBox="1"/>
          <p:nvPr/>
        </p:nvSpPr>
        <p:spPr>
          <a:xfrm>
            <a:off x="10150411" y="498668"/>
            <a:ext cx="4083178" cy="944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825500">
              <a:defRPr b="1" sz="5500">
                <a:solidFill>
                  <a:srgbClr val="000000"/>
                </a:solidFill>
              </a:defRPr>
            </a:lvl1pPr>
          </a:lstStyle>
          <a:p>
            <a:pPr/>
            <a:r>
              <a:t>Apple Glass</a:t>
            </a:r>
          </a:p>
        </p:txBody>
      </p:sp>
      <p:sp>
        <p:nvSpPr>
          <p:cNvPr id="241" name="Apple sees augmented reality as an innovative vision…"/>
          <p:cNvSpPr txBox="1"/>
          <p:nvPr/>
        </p:nvSpPr>
        <p:spPr>
          <a:xfrm>
            <a:off x="755235" y="2469153"/>
            <a:ext cx="22873531" cy="29343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304800" indent="-304800" algn="l">
              <a:lnSpc>
                <a:spcPct val="150000"/>
              </a:lnSpc>
              <a:buSzPct val="123000"/>
              <a:buChar char="•"/>
              <a:defRPr sz="3500">
                <a:solidFill>
                  <a:srgbClr val="000000"/>
                </a:solidFill>
              </a:defRPr>
            </a:pPr>
            <a:r>
              <a:t>Apple sees augmented reality as an innovative vision </a:t>
            </a:r>
          </a:p>
          <a:p>
            <a:pPr marL="304800" indent="-304800" algn="l">
              <a:lnSpc>
                <a:spcPct val="150000"/>
              </a:lnSpc>
              <a:buSzPct val="123000"/>
              <a:buChar char="•"/>
              <a:defRPr sz="3500">
                <a:solidFill>
                  <a:srgbClr val="000000"/>
                </a:solidFill>
              </a:defRPr>
            </a:pPr>
            <a:r>
              <a:t>Apple believes in augmented reality for medicine, creation but also for entertainment </a:t>
            </a:r>
          </a:p>
          <a:p>
            <a:pPr marL="304800" indent="-304800" algn="l">
              <a:lnSpc>
                <a:spcPct val="150000"/>
              </a:lnSpc>
              <a:buSzPct val="123000"/>
              <a:buChar char="•"/>
              <a:defRPr sz="3500">
                <a:solidFill>
                  <a:srgbClr val="000000"/>
                </a:solidFill>
              </a:defRPr>
            </a:pPr>
            <a:r>
              <a:t>Already implemented in iOS with some function of augmented reality to help the user to choose its future decoration for example 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10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2" dur="9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900"/>
                            </p:stCondLst>
                            <p:childTnLst>
                              <p:par>
                                <p:cTn id="14" presetClass="entr" nodeType="after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6" dur="9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800"/>
                            </p:stCondLst>
                            <p:childTnLst>
                              <p:par>
                                <p:cTn id="18" presetClass="entr" nodeType="afterEffect" presetID="9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0" dur="9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38" grpId="3"/>
      <p:bldP build="whole" bldLvl="1" animBg="1" rev="0" advAuto="0" spid="239" grpId="4"/>
      <p:bldP build="whole" bldLvl="1" animBg="1" rev="0" advAuto="0" spid="241" grpId="2"/>
      <p:bldP build="whole" bldLvl="1" animBg="1" rev="0" advAuto="0" spid="240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44" name="Oppo-Rollable.gif" descr="Oppo-Rollable.gi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589243" y="6529485"/>
            <a:ext cx="12266261" cy="6909993"/>
          </a:xfrm>
          <a:prstGeom prst="rect">
            <a:avLst/>
          </a:prstGeom>
          <a:ln w="12700">
            <a:miter lim="400000"/>
          </a:ln>
        </p:spPr>
      </p:pic>
      <p:sp>
        <p:nvSpPr>
          <p:cNvPr id="245" name="Future of the phone according to apple"/>
          <p:cNvSpPr txBox="1"/>
          <p:nvPr/>
        </p:nvSpPr>
        <p:spPr>
          <a:xfrm>
            <a:off x="5880100" y="556230"/>
            <a:ext cx="13270548" cy="9449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825500">
              <a:defRPr b="1" sz="5500">
                <a:solidFill>
                  <a:srgbClr val="000000"/>
                </a:solidFill>
              </a:defRPr>
            </a:lvl1pPr>
          </a:lstStyle>
          <a:p>
            <a:pPr/>
            <a:r>
              <a:t>Future of the phone according to apple </a:t>
            </a:r>
          </a:p>
        </p:txBody>
      </p:sp>
      <p:sp>
        <p:nvSpPr>
          <p:cNvPr id="246" name="Apple has shown interest in a scrolling screen rather than a foldable screen like Samsung…"/>
          <p:cNvSpPr txBox="1"/>
          <p:nvPr/>
        </p:nvSpPr>
        <p:spPr>
          <a:xfrm>
            <a:off x="549611" y="2148657"/>
            <a:ext cx="23931526" cy="55113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304800" indent="-304800" algn="l">
              <a:lnSpc>
                <a:spcPct val="150000"/>
              </a:lnSpc>
              <a:buSzPct val="123000"/>
              <a:buChar char="•"/>
              <a:defRPr sz="3600">
                <a:solidFill>
                  <a:srgbClr val="000000"/>
                </a:solidFill>
              </a:defRPr>
            </a:pPr>
            <a:r>
              <a:t>Apple has shown interest in a scrolling screen rather than a foldable screen like Samsung</a:t>
            </a:r>
          </a:p>
          <a:p>
            <a:pPr marL="304800" indent="-304800" algn="l">
              <a:lnSpc>
                <a:spcPct val="150000"/>
              </a:lnSpc>
              <a:buSzPct val="123000"/>
              <a:buChar char="•"/>
              <a:defRPr sz="3600">
                <a:solidFill>
                  <a:srgbClr val="000000"/>
                </a:solidFill>
              </a:defRPr>
            </a:pPr>
            <a:r>
              <a:t>The main goal would be to have a normal size phone and then once enlarged to have a mini tablet to play or watch content</a:t>
            </a:r>
          </a:p>
          <a:p>
            <a:pPr marL="304800" indent="-304800" algn="l">
              <a:lnSpc>
                <a:spcPct val="150000"/>
              </a:lnSpc>
              <a:buSzPct val="123000"/>
              <a:buChar char="•"/>
              <a:defRPr sz="3600">
                <a:solidFill>
                  <a:srgbClr val="000000"/>
                </a:solidFill>
              </a:defRPr>
            </a:pPr>
            <a:r>
              <a:t>difference between foldable screen and scrolling screen ?</a:t>
            </a:r>
          </a:p>
          <a:p>
            <a:pPr marL="304800" indent="-304800" algn="l">
              <a:lnSpc>
                <a:spcPct val="150000"/>
              </a:lnSpc>
              <a:buSzPct val="123000"/>
              <a:buChar char="•"/>
              <a:defRPr sz="3600">
                <a:solidFill>
                  <a:srgbClr val="000000"/>
                </a:solidFill>
              </a:defRPr>
            </a:pPr>
            <a:r>
              <a:t>technology not yet perfected to be already on the iPhone </a:t>
            </a:r>
          </a:p>
          <a:p>
            <a:pPr marL="304800" indent="-304800" algn="l">
              <a:lnSpc>
                <a:spcPct val="150000"/>
              </a:lnSpc>
              <a:buSzPct val="123000"/>
              <a:buChar char="•"/>
              <a:defRPr sz="3600">
                <a:solidFill>
                  <a:srgbClr val="000000"/>
                </a:solidFill>
              </a:defRPr>
            </a:pPr>
            <a:r>
              <a:t>Not before 2026 minimum</a:t>
            </a:r>
          </a:p>
          <a:p>
            <a:pPr marL="304800" indent="-304800" algn="l">
              <a:lnSpc>
                <a:spcPct val="150000"/>
              </a:lnSpc>
              <a:buSzPct val="123000"/>
              <a:buChar char="•"/>
              <a:defRPr sz="3600">
                <a:solidFill>
                  <a:srgbClr val="000000"/>
                </a:solidFill>
              </a:defRPr>
            </a:pPr>
            <a:r>
              <a:t>OLED Screen</a:t>
            </a:r>
          </a:p>
        </p:txBody>
      </p:sp>
      <p:pic>
        <p:nvPicPr>
          <p:cNvPr id="247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454400" y="8307540"/>
            <a:ext cx="5932292" cy="517351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10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ID="10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2" dur="10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Class="entr" nodeType="afterEffect" presetSubtype="8" presetID="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Class="entr" nodeType="afterEffect" presetSubtype="8" presetID="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44" grpId="3"/>
      <p:bldP build="whole" bldLvl="1" animBg="1" rev="0" advAuto="0" spid="246" grpId="2"/>
      <p:bldP build="whole" bldLvl="1" animBg="1" rev="0" advAuto="0" spid="245" grpId="1"/>
      <p:bldP build="whole" bldLvl="1" animBg="1" rev="0" advAuto="0" spid="247" grpId="4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50" name="Future of computer science according to apple"/>
          <p:cNvSpPr txBox="1"/>
          <p:nvPr/>
        </p:nvSpPr>
        <p:spPr>
          <a:xfrm>
            <a:off x="4232020" y="581630"/>
            <a:ext cx="15919959" cy="9449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825500">
              <a:defRPr b="1" sz="5500">
                <a:solidFill>
                  <a:srgbClr val="000000"/>
                </a:solidFill>
              </a:defRPr>
            </a:lvl1pPr>
          </a:lstStyle>
          <a:p>
            <a:pPr/>
            <a:r>
              <a:t>Future of computer science according to apple </a:t>
            </a:r>
          </a:p>
        </p:txBody>
      </p:sp>
      <p:sp>
        <p:nvSpPr>
          <p:cNvPr id="251" name="Apple since the end of 2020 to create its own processor…"/>
          <p:cNvSpPr txBox="1"/>
          <p:nvPr/>
        </p:nvSpPr>
        <p:spPr>
          <a:xfrm>
            <a:off x="897250" y="1854377"/>
            <a:ext cx="21912166" cy="46986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457200" indent="-457200" algn="l">
              <a:lnSpc>
                <a:spcPct val="150000"/>
              </a:lnSpc>
              <a:buSzPct val="123000"/>
              <a:buChar char="•"/>
              <a:defRPr sz="3600">
                <a:solidFill>
                  <a:srgbClr val="000000"/>
                </a:solidFill>
              </a:defRPr>
            </a:pPr>
            <a:r>
              <a:t>Apple since the end of 2020 to create its own processor</a:t>
            </a:r>
          </a:p>
          <a:p>
            <a:pPr marL="457200" indent="-457200" algn="l">
              <a:lnSpc>
                <a:spcPct val="150000"/>
              </a:lnSpc>
              <a:buSzPct val="123000"/>
              <a:buChar char="•"/>
              <a:defRPr sz="3600">
                <a:solidFill>
                  <a:srgbClr val="000000"/>
                </a:solidFill>
              </a:defRPr>
            </a:pPr>
            <a:r>
              <a:t>Apple wants to dethrone INTEL or AMD on the processor market by creating a powerful and economical processor at the same time</a:t>
            </a:r>
          </a:p>
          <a:p>
            <a:pPr marL="457200" indent="-457200" algn="l">
              <a:lnSpc>
                <a:spcPct val="150000"/>
              </a:lnSpc>
              <a:buSzPct val="123000"/>
              <a:buChar char="•"/>
              <a:defRPr sz="3600">
                <a:solidFill>
                  <a:srgbClr val="000000"/>
                </a:solidFill>
              </a:defRPr>
            </a:pPr>
            <a:r>
              <a:t>Total disappearance of passwords for a new passkey technology (in agreement with Google and Samsung) </a:t>
            </a:r>
          </a:p>
          <a:p>
            <a:pPr marL="457200" indent="-457200" algn="l">
              <a:lnSpc>
                <a:spcPct val="150000"/>
              </a:lnSpc>
              <a:buSzPct val="123000"/>
              <a:buChar char="•"/>
              <a:defRPr sz="3600">
                <a:solidFill>
                  <a:srgbClr val="000000"/>
                </a:solidFill>
              </a:defRPr>
            </a:pPr>
            <a:r>
              <a:t>Create a more powerful search engine that respects the privacy of users unlike google</a:t>
            </a:r>
          </a:p>
        </p:txBody>
      </p:sp>
      <p:pic>
        <p:nvPicPr>
          <p:cNvPr id="25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44491" y="7258322"/>
            <a:ext cx="11034607" cy="6199443"/>
          </a:xfrm>
          <a:prstGeom prst="rect">
            <a:avLst/>
          </a:prstGeom>
          <a:ln w="12700">
            <a:miter lim="400000"/>
          </a:ln>
        </p:spPr>
      </p:pic>
      <p:pic>
        <p:nvPicPr>
          <p:cNvPr id="253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637193" y="7309321"/>
            <a:ext cx="9146170" cy="609744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1" dur="9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900"/>
                            </p:stCondLst>
                            <p:childTnLst>
                              <p:par>
                                <p:cTn id="13" presetClass="entr" nodeType="after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5" dur="9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800"/>
                            </p:stCondLst>
                            <p:childTnLst>
                              <p:par>
                                <p:cTn id="17" presetClass="entr" nodeType="afterEffect" presetID="9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9" dur="9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53" grpId="4"/>
      <p:bldP build="whole" bldLvl="1" animBg="1" rev="0" advAuto="0" spid="250" grpId="1"/>
      <p:bldP build="whole" bldLvl="1" animBg="1" rev="0" advAuto="0" spid="252" grpId="3"/>
      <p:bldP build="whole" bldLvl="1" animBg="1" rev="0" advAuto="0" spid="251" grpId="2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Numéro de diapositive"/>
          <p:cNvSpPr txBox="1"/>
          <p:nvPr>
            <p:ph type="sldNum" sz="quarter" idx="2"/>
          </p:nvPr>
        </p:nvSpPr>
        <p:spPr>
          <a:xfrm>
            <a:off x="12065050" y="13080999"/>
            <a:ext cx="241403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57" name="History and origin of apple…"/>
          <p:cNvSpPr txBox="1"/>
          <p:nvPr/>
        </p:nvSpPr>
        <p:spPr>
          <a:xfrm>
            <a:off x="1432467" y="2321383"/>
            <a:ext cx="17738356" cy="94796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825500">
              <a:lnSpc>
                <a:spcPct val="200000"/>
              </a:lnSpc>
              <a:defRPr b="1" sz="5500">
                <a:solidFill>
                  <a:srgbClr val="000000"/>
                </a:solidFill>
              </a:defRPr>
            </a:pPr>
          </a:p>
          <a:p>
            <a:pPr marL="1018645" indent="-1018645" algn="l" defTabSz="825500">
              <a:lnSpc>
                <a:spcPct val="200000"/>
              </a:lnSpc>
              <a:buSzPct val="100000"/>
              <a:buAutoNum type="arabicPeriod" startAt="1"/>
              <a:defRPr b="1" sz="5500">
                <a:solidFill>
                  <a:srgbClr val="000000"/>
                </a:solidFill>
              </a:defRPr>
            </a:pPr>
            <a:r>
              <a:t>History and origin of apple </a:t>
            </a:r>
          </a:p>
          <a:p>
            <a:pPr marL="1018645" indent="-1018645" algn="l" defTabSz="825500">
              <a:lnSpc>
                <a:spcPct val="200000"/>
              </a:lnSpc>
              <a:buSzPct val="100000"/>
              <a:buAutoNum type="arabicPeriod" startAt="1"/>
              <a:defRPr b="1" sz="5500">
                <a:solidFill>
                  <a:srgbClr val="000000"/>
                </a:solidFill>
              </a:defRPr>
            </a:pPr>
            <a:r>
              <a:t>Apple through the ages </a:t>
            </a:r>
          </a:p>
          <a:p>
            <a:pPr marL="1018645" indent="-1018645" algn="l" defTabSz="825500">
              <a:lnSpc>
                <a:spcPct val="200000"/>
              </a:lnSpc>
              <a:buSzPct val="100000"/>
              <a:buAutoNum type="arabicPeriod" startAt="1"/>
              <a:defRPr b="1" sz="5500">
                <a:solidFill>
                  <a:srgbClr val="000000"/>
                </a:solidFill>
              </a:defRPr>
            </a:pPr>
            <a:r>
              <a:t>Apple and programming</a:t>
            </a:r>
          </a:p>
          <a:p>
            <a:pPr marL="1018645" indent="-1018645" algn="l" defTabSz="825500">
              <a:lnSpc>
                <a:spcPct val="200000"/>
              </a:lnSpc>
              <a:buSzPct val="100000"/>
              <a:buAutoNum type="arabicPeriod" startAt="1"/>
              <a:defRPr b="1" sz="5500">
                <a:solidFill>
                  <a:srgbClr val="000000"/>
                </a:solidFill>
              </a:defRPr>
            </a:pPr>
            <a:r>
              <a:t>Apple's future vision for technology ?</a:t>
            </a:r>
          </a:p>
          <a:p>
            <a:pPr marL="1018645" indent="-1018645" algn="l" defTabSz="825500">
              <a:lnSpc>
                <a:spcPct val="200000"/>
              </a:lnSpc>
              <a:buSzPct val="100000"/>
              <a:buAutoNum type="arabicPeriod" startAt="1"/>
              <a:defRPr b="1" sz="5500">
                <a:solidFill>
                  <a:srgbClr val="000000"/>
                </a:solidFill>
              </a:defRPr>
            </a:pPr>
            <a:r>
              <a:t>Conclusion</a:t>
            </a:r>
          </a:p>
        </p:txBody>
      </p:sp>
      <p:sp>
        <p:nvSpPr>
          <p:cNvPr id="158" name="Summary"/>
          <p:cNvSpPr txBox="1"/>
          <p:nvPr/>
        </p:nvSpPr>
        <p:spPr>
          <a:xfrm>
            <a:off x="990600" y="716095"/>
            <a:ext cx="7372097" cy="20730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80000"/>
              </a:lnSpc>
              <a:defRPr b="1" spc="-260" sz="13000">
                <a:solidFill>
                  <a:srgbClr val="000000"/>
                </a:solidFill>
              </a:defRPr>
            </a:lvl1pPr>
          </a:lstStyle>
          <a:p>
            <a:pPr/>
            <a:r>
              <a:t>Summary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Class="entr" nodeType="afterEffect" presetSubtype="8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58" grpId="1"/>
      <p:bldP build="whole" bldLvl="1" animBg="1" rev="0" advAuto="0" spid="157" grpId="2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56" name="Apple Card created in 2019…"/>
          <p:cNvSpPr txBox="1"/>
          <p:nvPr/>
        </p:nvSpPr>
        <p:spPr>
          <a:xfrm>
            <a:off x="1185197" y="1856623"/>
            <a:ext cx="21658006" cy="55113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457200" indent="-457200" algn="l">
              <a:lnSpc>
                <a:spcPct val="150000"/>
              </a:lnSpc>
              <a:buSzPct val="123000"/>
              <a:buChar char="•"/>
              <a:defRPr sz="3600">
                <a:solidFill>
                  <a:srgbClr val="000000"/>
                </a:solidFill>
              </a:defRPr>
            </a:pPr>
            <a:r>
              <a:t>Apple Card created in 2019</a:t>
            </a:r>
          </a:p>
          <a:p>
            <a:pPr marL="457200" indent="-457200" algn="l">
              <a:lnSpc>
                <a:spcPct val="150000"/>
              </a:lnSpc>
              <a:buSzPct val="123000"/>
              <a:buChar char="•"/>
              <a:defRPr sz="3600">
                <a:solidFill>
                  <a:srgbClr val="000000"/>
                </a:solidFill>
              </a:defRPr>
            </a:pPr>
            <a:r>
              <a:t>Apple has created his banking service in connection with Goldman Sachs and masterCard that allows to get cash back</a:t>
            </a:r>
          </a:p>
          <a:p>
            <a:pPr marL="457200" indent="-457200" algn="l">
              <a:lnSpc>
                <a:spcPct val="150000"/>
              </a:lnSpc>
              <a:buSzPct val="123000"/>
              <a:buChar char="•"/>
              <a:defRPr sz="3600">
                <a:solidFill>
                  <a:srgbClr val="000000"/>
                </a:solidFill>
              </a:defRPr>
            </a:pPr>
            <a:r>
              <a:t>Creation of Apple Pay in the past which simplifies and ensures a security</a:t>
            </a:r>
          </a:p>
          <a:p>
            <a:pPr marL="457200" indent="-457200" algn="l">
              <a:lnSpc>
                <a:spcPct val="150000"/>
              </a:lnSpc>
              <a:buSzPct val="123000"/>
              <a:buChar char="•"/>
              <a:defRPr sz="3600">
                <a:solidFill>
                  <a:srgbClr val="000000"/>
                </a:solidFill>
              </a:defRPr>
            </a:pPr>
            <a:r>
              <a:t>For the future Apple would be interested in the world of cryptocurrency </a:t>
            </a:r>
          </a:p>
          <a:p>
            <a:pPr marL="457200" indent="-457200" algn="l">
              <a:lnSpc>
                <a:spcPct val="150000"/>
              </a:lnSpc>
              <a:buSzPct val="123000"/>
              <a:buChar char="•"/>
              <a:defRPr sz="3600">
                <a:solidFill>
                  <a:srgbClr val="000000"/>
                </a:solidFill>
              </a:defRPr>
            </a:pPr>
            <a:r>
              <a:t>We can imagine that Apple in the future could link its banking service with the cryptocurrency to pay in bitcoin </a:t>
            </a:r>
          </a:p>
        </p:txBody>
      </p:sp>
      <p:sp>
        <p:nvSpPr>
          <p:cNvPr id="257" name="Crypto Currency ?"/>
          <p:cNvSpPr txBox="1"/>
          <p:nvPr/>
        </p:nvSpPr>
        <p:spPr>
          <a:xfrm>
            <a:off x="10006869" y="701868"/>
            <a:ext cx="6183568" cy="944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825500">
              <a:defRPr b="1" sz="5500">
                <a:solidFill>
                  <a:srgbClr val="000000"/>
                </a:solidFill>
              </a:defRPr>
            </a:lvl1pPr>
          </a:lstStyle>
          <a:p>
            <a:pPr/>
            <a:r>
              <a:t>Crypto Currency ?</a:t>
            </a:r>
          </a:p>
        </p:txBody>
      </p:sp>
      <p:pic>
        <p:nvPicPr>
          <p:cNvPr id="25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77010" y="7577834"/>
            <a:ext cx="9323798" cy="5830433"/>
          </a:xfrm>
          <a:prstGeom prst="rect">
            <a:avLst/>
          </a:prstGeom>
          <a:ln w="12700">
            <a:miter lim="400000"/>
          </a:ln>
        </p:spPr>
      </p:pic>
      <p:pic>
        <p:nvPicPr>
          <p:cNvPr id="259" name="7d193038e85a305a12eb44e7d1185abd.gif" descr="7d193038e85a305a12eb44e7d1185abd.gif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369659" y="7604509"/>
            <a:ext cx="10263196" cy="577708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10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2" dur="15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Class="entr" nodeType="after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6" dur="15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000"/>
                            </p:stCondLst>
                            <p:childTnLst>
                              <p:par>
                                <p:cTn id="18" presetClass="entr" nodeType="afterEffect" presetID="9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0" dur="5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59" grpId="4"/>
      <p:bldP build="whole" bldLvl="1" animBg="1" rev="0" advAuto="0" spid="257" grpId="1"/>
      <p:bldP build="whole" bldLvl="1" animBg="1" rev="0" advAuto="0" spid="256" grpId="2"/>
      <p:bldP build="whole" bldLvl="1" animBg="1" rev="0" advAuto="0" spid="258" grpId="3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62" name="Conclusion"/>
          <p:cNvSpPr txBox="1"/>
          <p:nvPr/>
        </p:nvSpPr>
        <p:spPr>
          <a:xfrm>
            <a:off x="10259726" y="3828597"/>
            <a:ext cx="3864547" cy="944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825500">
              <a:defRPr b="1" sz="5500">
                <a:solidFill>
                  <a:srgbClr val="000000"/>
                </a:solidFill>
              </a:defRPr>
            </a:lvl1pPr>
          </a:lstStyle>
          <a:p>
            <a:pPr/>
            <a:r>
              <a:t>Conclusion</a:t>
            </a:r>
          </a:p>
        </p:txBody>
      </p:sp>
      <p:pic>
        <p:nvPicPr>
          <p:cNvPr id="263" name="leonardo-dicaprio-thank-you.gif" descr="leonardo-dicaprio-thank-you.gi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24322" y="7598998"/>
            <a:ext cx="8535355" cy="4764717"/>
          </a:xfrm>
          <a:prstGeom prst="rect">
            <a:avLst/>
          </a:prstGeom>
          <a:ln w="12700">
            <a:miter lim="400000"/>
          </a:ln>
          <a:effectLst>
            <a:reflection blurRad="0" stA="40000" stPos="0" endA="0" endPos="40000" dist="0" dir="5400000" fadeDir="5400000" sx="100000" sy="-100000" kx="0" ky="0" algn="bl" rotWithShape="0"/>
          </a:effectLst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5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Class="entr" nodeType="after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1" dur="5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62" grpId="1"/>
      <p:bldP build="whole" bldLvl="1" animBg="1" rev="0" advAuto="0" spid="263" grpId="2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Numéro de diapositive"/>
          <p:cNvSpPr txBox="1"/>
          <p:nvPr>
            <p:ph type="sldNum" sz="quarter" idx="2"/>
          </p:nvPr>
        </p:nvSpPr>
        <p:spPr>
          <a:xfrm>
            <a:off x="12065050" y="13080999"/>
            <a:ext cx="241403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6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894180" y="3870891"/>
            <a:ext cx="12120366" cy="8077088"/>
          </a:xfrm>
          <a:prstGeom prst="rect">
            <a:avLst/>
          </a:prstGeom>
          <a:ln w="25400">
            <a:miter lim="400000"/>
          </a:ln>
          <a:effectLst>
            <a:reflection blurRad="0" stA="50000" stPos="0" endA="0" endPos="40000" dist="0" dir="5400000" fadeDir="5400000" sx="100000" sy="-100000" kx="0" ky="0" algn="bl" rotWithShape="0"/>
          </a:effectLst>
        </p:spPr>
      </p:pic>
      <p:sp>
        <p:nvSpPr>
          <p:cNvPr id="162" name="Origin of Apple"/>
          <p:cNvSpPr txBox="1"/>
          <p:nvPr/>
        </p:nvSpPr>
        <p:spPr>
          <a:xfrm>
            <a:off x="1372259" y="1150491"/>
            <a:ext cx="5091812" cy="9449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825500">
              <a:defRPr b="1" sz="5500">
                <a:solidFill>
                  <a:srgbClr val="000000"/>
                </a:solidFill>
              </a:defRPr>
            </a:lvl1pPr>
          </a:lstStyle>
          <a:p>
            <a:pPr/>
            <a:r>
              <a:t>Origin of Apple</a:t>
            </a:r>
          </a:p>
        </p:txBody>
      </p:sp>
      <p:sp>
        <p:nvSpPr>
          <p:cNvPr id="163" name="Founded by 3 friend in steve Jobs' garage…"/>
          <p:cNvSpPr txBox="1"/>
          <p:nvPr/>
        </p:nvSpPr>
        <p:spPr>
          <a:xfrm>
            <a:off x="584061" y="5507255"/>
            <a:ext cx="10335769" cy="4804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304800" indent="-304800" algn="l">
              <a:lnSpc>
                <a:spcPct val="200000"/>
              </a:lnSpc>
              <a:buSzPct val="123000"/>
              <a:buChar char="•"/>
              <a:defRPr sz="4000">
                <a:solidFill>
                  <a:srgbClr val="000000"/>
                </a:solidFill>
              </a:defRPr>
            </a:pPr>
            <a:r>
              <a:t>Founded by 3 friend in steve Jobs' garage</a:t>
            </a:r>
          </a:p>
          <a:p>
            <a:pPr marL="304800" indent="-304800" algn="l">
              <a:lnSpc>
                <a:spcPct val="200000"/>
              </a:lnSpc>
              <a:buSzPct val="123000"/>
              <a:buChar char="•"/>
              <a:defRPr sz="4000">
                <a:solidFill>
                  <a:srgbClr val="000000"/>
                </a:solidFill>
              </a:defRPr>
            </a:pPr>
            <a:r>
              <a:t>Their first product was a personal computer</a:t>
            </a:r>
          </a:p>
          <a:p>
            <a:pPr marL="304800" indent="-304800" algn="l">
              <a:lnSpc>
                <a:spcPct val="200000"/>
              </a:lnSpc>
              <a:buSzPct val="123000"/>
              <a:buChar char="•"/>
              <a:defRPr sz="4000">
                <a:solidFill>
                  <a:srgbClr val="000000"/>
                </a:solidFill>
              </a:defRPr>
            </a:pPr>
            <a:r>
              <a:t>Steve Jobs was fired as CEO in 1985</a:t>
            </a:r>
            <a:endParaRPr b="1"/>
          </a:p>
          <a:p>
            <a:pPr algn="l">
              <a:lnSpc>
                <a:spcPct val="200000"/>
              </a:lnSpc>
            </a:pPr>
            <a:r>
              <a:t> 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5" presetID="3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vertical)" transition="in">
                                      <p:cBhvr>
                                        <p:cTn id="11" dur="10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Class="entr" nodeType="afterEffect" presetSubtype="5" presetID="3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vertical)" transition="in">
                                      <p:cBhvr>
                                        <p:cTn id="15" dur="10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63" grpId="2"/>
      <p:bldP build="whole" bldLvl="1" animBg="1" rev="0" advAuto="0" spid="161" grpId="3"/>
      <p:bldP build="whole" bldLvl="1" animBg="1" rev="0" advAuto="0" spid="162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Numéro de diapositive"/>
          <p:cNvSpPr txBox="1"/>
          <p:nvPr>
            <p:ph type="sldNum" sz="quarter" idx="2"/>
          </p:nvPr>
        </p:nvSpPr>
        <p:spPr>
          <a:xfrm>
            <a:off x="12065050" y="13080999"/>
            <a:ext cx="241403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66" name="What is Apple ?"/>
          <p:cNvSpPr txBox="1"/>
          <p:nvPr/>
        </p:nvSpPr>
        <p:spPr>
          <a:xfrm>
            <a:off x="633350" y="920014"/>
            <a:ext cx="5367936" cy="9572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825500">
              <a:defRPr b="1" sz="5600">
                <a:solidFill>
                  <a:srgbClr val="000000"/>
                </a:solidFill>
              </a:defRPr>
            </a:lvl1pPr>
          </a:lstStyle>
          <a:p>
            <a:pPr/>
            <a:r>
              <a:t>What is Apple ?</a:t>
            </a:r>
          </a:p>
        </p:txBody>
      </p:sp>
      <p:sp>
        <p:nvSpPr>
          <p:cNvPr id="167" name="American multinational company that creates and markets electronic products…"/>
          <p:cNvSpPr txBox="1"/>
          <p:nvPr/>
        </p:nvSpPr>
        <p:spPr>
          <a:xfrm>
            <a:off x="683660" y="2424616"/>
            <a:ext cx="17396004" cy="63070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304800" indent="-304800" algn="just">
              <a:lnSpc>
                <a:spcPct val="200000"/>
              </a:lnSpc>
              <a:buSzPct val="123000"/>
              <a:buChar char="•"/>
              <a:defRPr sz="3800">
                <a:solidFill>
                  <a:srgbClr val="000000"/>
                </a:solidFill>
              </a:defRPr>
            </a:pPr>
            <a:r>
              <a:t> American multinational company that creates and markets electronic products</a:t>
            </a:r>
          </a:p>
          <a:p>
            <a:pPr marL="304800" indent="-304800" algn="just">
              <a:lnSpc>
                <a:spcPct val="200000"/>
              </a:lnSpc>
              <a:buSzPct val="123000"/>
              <a:buChar char="•"/>
              <a:defRPr sz="3800">
                <a:solidFill>
                  <a:srgbClr val="000000"/>
                </a:solidFill>
              </a:defRPr>
            </a:pPr>
            <a:r>
              <a:t>Created in 1976 by Steve Jobs ,</a:t>
            </a:r>
            <a:r>
              <a:rPr>
                <a:hlinkClick r:id="rId2" invalidUrl="" action="" tgtFrame="" tooltip="" history="1" highlightClick="0" endSnd="0"/>
              </a:rPr>
              <a:t>Steve Wozniak</a:t>
            </a:r>
            <a:r>
              <a:t>, </a:t>
            </a:r>
            <a:r>
              <a:rPr>
                <a:hlinkClick r:id="rId3" invalidUrl="" action="" tgtFrame="" tooltip="" history="1" highlightClick="0" endSnd="0"/>
              </a:rPr>
              <a:t>Ronald Wayne</a:t>
            </a:r>
          </a:p>
          <a:p>
            <a:pPr marL="304800" indent="-304800" algn="just">
              <a:lnSpc>
                <a:spcPct val="200000"/>
              </a:lnSpc>
              <a:buSzPct val="123000"/>
              <a:buChar char="•"/>
              <a:defRPr sz="3800">
                <a:solidFill>
                  <a:srgbClr val="000000"/>
                </a:solidFill>
              </a:defRPr>
            </a:pPr>
            <a:r>
              <a:t>Current CEO : Tim Cook</a:t>
            </a:r>
          </a:p>
          <a:p>
            <a:pPr marL="304800" indent="-304800" algn="just">
              <a:lnSpc>
                <a:spcPct val="200000"/>
              </a:lnSpc>
              <a:buSzPct val="123000"/>
              <a:buChar char="•"/>
              <a:defRPr sz="3800">
                <a:solidFill>
                  <a:srgbClr val="000000"/>
                </a:solidFill>
              </a:defRPr>
            </a:pPr>
            <a:r>
              <a:t>first private company in history to reach $2 trillion in market capitalization</a:t>
            </a:r>
          </a:p>
          <a:p>
            <a:pPr marL="304800" indent="-304800" algn="just">
              <a:lnSpc>
                <a:spcPct val="200000"/>
              </a:lnSpc>
              <a:buSzPct val="123000"/>
              <a:buChar char="•"/>
              <a:defRPr sz="3800">
                <a:solidFill>
                  <a:srgbClr val="000000"/>
                </a:solidFill>
              </a:defRPr>
            </a:pPr>
            <a:r>
              <a:t>iPhone , iPad , Mac , Apple TV , Apple Watch</a:t>
            </a:r>
          </a:p>
          <a:p>
            <a:pPr marL="304800" indent="-304800" algn="just">
              <a:lnSpc>
                <a:spcPct val="200000"/>
              </a:lnSpc>
              <a:buSzPct val="123000"/>
              <a:buChar char="•"/>
              <a:defRPr sz="3800">
                <a:solidFill>
                  <a:srgbClr val="000000"/>
                </a:solidFill>
              </a:defRPr>
            </a:pPr>
            <a:r>
              <a:t>Based in Cupertino </a:t>
            </a:r>
          </a:p>
        </p:txBody>
      </p:sp>
      <p:pic>
        <p:nvPicPr>
          <p:cNvPr id="168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645601" y="7171179"/>
            <a:ext cx="10391375" cy="5837031"/>
          </a:xfrm>
          <a:prstGeom prst="rect">
            <a:avLst/>
          </a:prstGeom>
          <a:ln w="12700">
            <a:miter lim="400000"/>
          </a:ln>
        </p:spPr>
      </p:pic>
      <p:sp>
        <p:nvSpPr>
          <p:cNvPr id="169" name="Ligne"/>
          <p:cNvSpPr/>
          <p:nvPr/>
        </p:nvSpPr>
        <p:spPr>
          <a:xfrm>
            <a:off x="5622332" y="10089694"/>
            <a:ext cx="7518660" cy="1"/>
          </a:xfrm>
          <a:prstGeom prst="line">
            <a:avLst/>
          </a:prstGeom>
          <a:ln w="76200">
            <a:solidFill>
              <a:srgbClr val="000000"/>
            </a:solidFill>
            <a:miter lim="400000"/>
            <a:tailEnd type="arrow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70" name="Apple Park the apple headquarters in cuppertino"/>
          <p:cNvSpPr txBox="1"/>
          <p:nvPr/>
        </p:nvSpPr>
        <p:spPr>
          <a:xfrm>
            <a:off x="1744947" y="9278972"/>
            <a:ext cx="8385430" cy="548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solidFill>
                  <a:srgbClr val="000000"/>
                </a:solidFill>
              </a:defRPr>
            </a:lvl1pPr>
          </a:lstStyle>
          <a:p>
            <a:pPr/>
            <a:r>
              <a:t>Apple Park the apple headquarters in cuppertino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175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ID="10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2" dur="10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7" dur="10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Class="entr" nodeType="afterEffect" presetID="9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1" dur="10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Class="entr" nodeType="afterEffect" presetID="9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5" dur="10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68" grpId="5"/>
      <p:bldP build="whole" bldLvl="1" animBg="1" rev="0" advAuto="0" spid="167" grpId="2"/>
      <p:bldP build="whole" bldLvl="1" animBg="1" rev="0" advAuto="0" spid="166" grpId="1"/>
      <p:bldP build="whole" bldLvl="1" animBg="1" rev="0" advAuto="0" spid="169" grpId="4"/>
      <p:bldP build="whole" bldLvl="1" animBg="1" rev="0" advAuto="0" spid="170" grpId="3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Numéro de diapositive"/>
          <p:cNvSpPr txBox="1"/>
          <p:nvPr>
            <p:ph type="sldNum" sz="quarter" idx="2"/>
          </p:nvPr>
        </p:nvSpPr>
        <p:spPr>
          <a:xfrm>
            <a:off x="12065050" y="13080999"/>
            <a:ext cx="241403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73" name="Apple thought the ages"/>
          <p:cNvSpPr txBox="1"/>
          <p:nvPr/>
        </p:nvSpPr>
        <p:spPr>
          <a:xfrm>
            <a:off x="1319480" y="1440777"/>
            <a:ext cx="7862762" cy="9449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825500">
              <a:defRPr b="1" sz="5500">
                <a:solidFill>
                  <a:srgbClr val="000000"/>
                </a:solidFill>
              </a:defRPr>
            </a:lvl1pPr>
          </a:lstStyle>
          <a:p>
            <a:pPr/>
            <a:r>
              <a:t>Apple thought the ages</a:t>
            </a:r>
          </a:p>
        </p:txBody>
      </p:sp>
      <p:pic>
        <p:nvPicPr>
          <p:cNvPr id="174" name="bbf827cf249098aeec79edfda7cc3513-removebg-preview.png" descr="bbf827cf249098aeec79edfda7cc3513-removebg-preview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94574" y="3670873"/>
            <a:ext cx="15394852" cy="843866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75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75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8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73" grpId="1"/>
      <p:bldP build="whole" bldLvl="1" animBg="1" rev="0" advAuto="0" spid="174" grpId="2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Numéro de diapositive"/>
          <p:cNvSpPr txBox="1"/>
          <p:nvPr>
            <p:ph type="sldNum" sz="quarter" idx="2"/>
          </p:nvPr>
        </p:nvSpPr>
        <p:spPr>
          <a:xfrm>
            <a:off x="12065050" y="13080999"/>
            <a:ext cx="241403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7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2368" y="4297887"/>
            <a:ext cx="10310919" cy="8245630"/>
          </a:xfrm>
          <a:prstGeom prst="rect">
            <a:avLst/>
          </a:prstGeom>
          <a:ln w="12700">
            <a:miter lim="400000"/>
          </a:ln>
        </p:spPr>
      </p:pic>
      <p:pic>
        <p:nvPicPr>
          <p:cNvPr id="178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554363" y="4470449"/>
            <a:ext cx="10534007" cy="7900506"/>
          </a:xfrm>
          <a:prstGeom prst="rect">
            <a:avLst/>
          </a:prstGeom>
          <a:ln w="12700">
            <a:miter lim="400000"/>
          </a:ln>
        </p:spPr>
      </p:pic>
      <p:sp>
        <p:nvSpPr>
          <p:cNvPr id="179" name="Years 80’s"/>
          <p:cNvSpPr txBox="1"/>
          <p:nvPr/>
        </p:nvSpPr>
        <p:spPr>
          <a:xfrm>
            <a:off x="10472070" y="992154"/>
            <a:ext cx="3439860" cy="944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825500">
              <a:defRPr b="1" sz="5500">
                <a:solidFill>
                  <a:srgbClr val="000000"/>
                </a:solidFill>
              </a:defRPr>
            </a:lvl1pPr>
          </a:lstStyle>
          <a:p>
            <a:pPr/>
            <a:r>
              <a:t>Years 80’s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10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Subtype="4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9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9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900"/>
                            </p:stCondLst>
                            <p:childTnLst>
                              <p:par>
                                <p:cTn id="15" presetClass="entr" nodeType="afterEffect" presetSubtype="4" presetID="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9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9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79" grpId="1"/>
      <p:bldP build="whole" bldLvl="1" animBg="1" rev="0" advAuto="0" spid="177" grpId="2"/>
      <p:bldP build="whole" bldLvl="1" animBg="1" rev="0" advAuto="0" spid="178" grpId="3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Numéro de diapositive"/>
          <p:cNvSpPr txBox="1"/>
          <p:nvPr>
            <p:ph type="sldNum" sz="quarter" idx="2"/>
          </p:nvPr>
        </p:nvSpPr>
        <p:spPr>
          <a:xfrm>
            <a:off x="12065050" y="13080999"/>
            <a:ext cx="241403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82" name="Years 90’s"/>
          <p:cNvSpPr txBox="1"/>
          <p:nvPr/>
        </p:nvSpPr>
        <p:spPr>
          <a:xfrm>
            <a:off x="10472070" y="833816"/>
            <a:ext cx="3439860" cy="9449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825500">
              <a:defRPr b="1" sz="5500">
                <a:solidFill>
                  <a:srgbClr val="000000"/>
                </a:solidFill>
              </a:defRPr>
            </a:lvl1pPr>
          </a:lstStyle>
          <a:p>
            <a:pPr/>
            <a:r>
              <a:t>Years 90’s</a:t>
            </a:r>
          </a:p>
        </p:txBody>
      </p:sp>
      <p:pic>
        <p:nvPicPr>
          <p:cNvPr id="18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1844" y="4605420"/>
            <a:ext cx="11334495" cy="7560108"/>
          </a:xfrm>
          <a:prstGeom prst="rect">
            <a:avLst/>
          </a:prstGeom>
          <a:ln w="12700">
            <a:miter lim="400000"/>
          </a:ln>
        </p:spPr>
      </p:pic>
      <p:pic>
        <p:nvPicPr>
          <p:cNvPr id="184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375739" y="4775517"/>
            <a:ext cx="9626551" cy="721991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10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Subtype="8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Class="entr" nodeType="afterEffect" presetSubtype="2" presetID="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82" grpId="1"/>
      <p:bldP build="whole" bldLvl="1" animBg="1" rev="0" advAuto="0" spid="183" grpId="2"/>
      <p:bldP build="whole" bldLvl="1" animBg="1" rev="0" advAuto="0" spid="184" grpId="3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Numéro de diapositive"/>
          <p:cNvSpPr txBox="1"/>
          <p:nvPr>
            <p:ph type="sldNum" sz="quarter" idx="2"/>
          </p:nvPr>
        </p:nvSpPr>
        <p:spPr>
          <a:xfrm>
            <a:off x="12065050" y="13080999"/>
            <a:ext cx="241403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87" name="2000 - Now"/>
          <p:cNvSpPr txBox="1"/>
          <p:nvPr/>
        </p:nvSpPr>
        <p:spPr>
          <a:xfrm>
            <a:off x="10472070" y="833816"/>
            <a:ext cx="3853372" cy="9449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825500">
              <a:defRPr b="1" sz="5500">
                <a:solidFill>
                  <a:srgbClr val="000000"/>
                </a:solidFill>
              </a:defRPr>
            </a:lvl1pPr>
          </a:lstStyle>
          <a:p>
            <a:pPr/>
            <a:r>
              <a:t>2000 - Now</a:t>
            </a:r>
          </a:p>
        </p:txBody>
      </p:sp>
      <p:sp>
        <p:nvSpPr>
          <p:cNvPr id="188" name="Since the beginning of the 2000s, Apple has revolutionized the technology sector with different innovations thanks to the many products that have been released."/>
          <p:cNvSpPr txBox="1"/>
          <p:nvPr/>
        </p:nvSpPr>
        <p:spPr>
          <a:xfrm>
            <a:off x="451949" y="2717861"/>
            <a:ext cx="23893616" cy="14519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300">
                <a:solidFill>
                  <a:srgbClr val="000000"/>
                </a:solidFill>
              </a:defRPr>
            </a:pPr>
            <a:r>
              <a:t>Since the beginning of the 2000s, Apple has revolutionized the technology sector with different innovations thanks to the many products that have been released. </a:t>
            </a:r>
          </a:p>
          <a:p>
            <a:pPr/>
            <a:r>
              <a:t> </a:t>
            </a:r>
          </a:p>
        </p:txBody>
      </p:sp>
      <p:pic>
        <p:nvPicPr>
          <p:cNvPr id="18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24064" y="6598201"/>
            <a:ext cx="11334066" cy="4709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90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058239" y="5282650"/>
            <a:ext cx="9779001" cy="7340601"/>
          </a:xfrm>
          <a:prstGeom prst="rect">
            <a:avLst/>
          </a:prstGeom>
          <a:ln w="12700">
            <a:miter lim="400000"/>
          </a:ln>
        </p:spPr>
      </p:pic>
      <p:sp>
        <p:nvSpPr>
          <p:cNvPr id="191" name="Ligne"/>
          <p:cNvSpPr/>
          <p:nvPr/>
        </p:nvSpPr>
        <p:spPr>
          <a:xfrm flipH="1">
            <a:off x="8367156" y="5624782"/>
            <a:ext cx="935959" cy="935959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92" name="Ligne"/>
          <p:cNvSpPr/>
          <p:nvPr/>
        </p:nvSpPr>
        <p:spPr>
          <a:xfrm flipH="1">
            <a:off x="19023610" y="4262749"/>
            <a:ext cx="935959" cy="93596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93" name="MacBook Air"/>
          <p:cNvSpPr txBox="1"/>
          <p:nvPr/>
        </p:nvSpPr>
        <p:spPr>
          <a:xfrm>
            <a:off x="8282668" y="5153331"/>
            <a:ext cx="1960170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MacBook Air </a:t>
            </a:r>
          </a:p>
        </p:txBody>
      </p:sp>
      <p:sp>
        <p:nvSpPr>
          <p:cNvPr id="194" name="iMac"/>
          <p:cNvSpPr txBox="1"/>
          <p:nvPr/>
        </p:nvSpPr>
        <p:spPr>
          <a:xfrm>
            <a:off x="19663755" y="3708461"/>
            <a:ext cx="774802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iMac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10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Subtype="8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30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30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000"/>
                            </p:stCondLst>
                            <p:childTnLst>
                              <p:par>
                                <p:cTn id="15" presetClass="entr" nodeType="afterEffect" presetSubtype="8" presetID="2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7" dur="10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4000"/>
                            </p:stCondLst>
                            <p:childTnLst>
                              <p:par>
                                <p:cTn id="19" presetClass="entr" nodeType="afterEffect" presetSubtype="8" presetID="2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21" dur="10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0"/>
                            </p:stCondLst>
                            <p:childTnLst>
                              <p:par>
                                <p:cTn id="23" presetClass="entr" nodeType="afterEffect" presetSubtype="8" presetID="22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25" dur="10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6000"/>
                            </p:stCondLst>
                            <p:childTnLst>
                              <p:par>
                                <p:cTn id="27" presetClass="entr" nodeType="afterEffect" presetSubtype="8" presetID="22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29" dur="10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7000"/>
                            </p:stCondLst>
                            <p:childTnLst>
                              <p:par>
                                <p:cTn id="31" presetClass="entr" nodeType="afterEffect" presetSubtype="8" presetID="22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33" dur="10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8000"/>
                            </p:stCondLst>
                            <p:childTnLst>
                              <p:par>
                                <p:cTn id="35" presetClass="entr" nodeType="afterEffect" presetSubtype="8" presetID="22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37" dur="10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88" grpId="2"/>
      <p:bldP build="whole" bldLvl="1" animBg="1" rev="0" advAuto="0" spid="189" grpId="3"/>
      <p:bldP build="whole" bldLvl="1" animBg="1" rev="0" advAuto="0" spid="187" grpId="1"/>
      <p:bldP build="whole" bldLvl="1" animBg="1" rev="0" advAuto="0" spid="194" grpId="7"/>
      <p:bldP build="whole" bldLvl="1" animBg="1" rev="0" advAuto="0" spid="192" grpId="6"/>
      <p:bldP build="whole" bldLvl="1" animBg="1" rev="0" advAuto="0" spid="191" grpId="4"/>
      <p:bldP build="whole" bldLvl="1" animBg="1" rev="0" advAuto="0" spid="190" grpId="8"/>
      <p:bldP build="whole" bldLvl="1" animBg="1" rev="0" advAuto="0" spid="193" grpId="5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Numéro de diapositive"/>
          <p:cNvSpPr txBox="1"/>
          <p:nvPr>
            <p:ph type="sldNum" sz="quarter" idx="2"/>
          </p:nvPr>
        </p:nvSpPr>
        <p:spPr>
          <a:xfrm>
            <a:off x="12065050" y="13080999"/>
            <a:ext cx="241403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97" name="apple's biggest creation"/>
          <p:cNvSpPr txBox="1"/>
          <p:nvPr/>
        </p:nvSpPr>
        <p:spPr>
          <a:xfrm>
            <a:off x="835231" y="981238"/>
            <a:ext cx="6651651" cy="8084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90000"/>
              </a:lnSpc>
              <a:spcBef>
                <a:spcPts val="4500"/>
              </a:spcBef>
              <a:defRPr sz="4800">
                <a:solidFill>
                  <a:srgbClr val="000000"/>
                </a:solidFill>
              </a:defRPr>
            </a:lvl1pPr>
          </a:lstStyle>
          <a:p>
            <a:pPr/>
            <a:r>
              <a:t>apple's biggest creation</a:t>
            </a:r>
          </a:p>
        </p:txBody>
      </p:sp>
      <p:pic>
        <p:nvPicPr>
          <p:cNvPr id="19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2155" y="3589732"/>
            <a:ext cx="13131172" cy="7386285"/>
          </a:xfrm>
          <a:prstGeom prst="rect">
            <a:avLst/>
          </a:prstGeom>
          <a:ln w="12700">
            <a:miter lim="400000"/>
          </a:ln>
        </p:spPr>
      </p:pic>
      <p:pic>
        <p:nvPicPr>
          <p:cNvPr id="199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932724" y="3620043"/>
            <a:ext cx="10193866" cy="7464127"/>
          </a:xfrm>
          <a:prstGeom prst="rect">
            <a:avLst/>
          </a:prstGeom>
          <a:ln w="12700">
            <a:miter lim="400000"/>
          </a:ln>
        </p:spPr>
      </p:pic>
      <p:sp>
        <p:nvSpPr>
          <p:cNvPr id="200" name="The iPhone"/>
          <p:cNvSpPr txBox="1"/>
          <p:nvPr/>
        </p:nvSpPr>
        <p:spPr>
          <a:xfrm>
            <a:off x="11188678" y="2328534"/>
            <a:ext cx="2481657" cy="6472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700">
                <a:solidFill>
                  <a:srgbClr val="000000"/>
                </a:solidFill>
              </a:defRPr>
            </a:lvl1pPr>
          </a:lstStyle>
          <a:p>
            <a:pPr/>
            <a:r>
              <a:t>The iPhone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Class="entr" nodeType="afterEffect" presetSubtype="1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Class="entr" nodeType="clickEffect" presetSubtype="16" presetID="23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750"/>
                            </p:stCondLst>
                            <p:childTnLst>
                              <p:par>
                                <p:cTn id="21" presetClass="entr" nodeType="afterEffect" presetSubtype="16" presetID="23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97" grpId="1"/>
      <p:bldP build="whole" bldLvl="1" animBg="1" rev="0" advAuto="0" spid="199" grpId="4"/>
      <p:bldP build="whole" bldLvl="1" animBg="1" rev="0" advAuto="0" spid="198" grpId="3"/>
      <p:bldP build="whole" bldLvl="1" animBg="1" rev="0" advAuto="0" spid="200" grpId="2"/>
    </p:bldLst>
  </p:timing>
</p:sld>
</file>

<file path=ppt/theme/theme1.xml><?xml version="1.0" encoding="utf-8"?>
<a:theme xmlns:a="http://schemas.openxmlformats.org/drawingml/2006/main" xmlns:r="http://schemas.openxmlformats.org/officeDocument/2006/relationships" name="33_DynamicLight">
  <a:themeElements>
    <a:clrScheme name="33_DynamicLight">
      <a:dk1>
        <a:srgbClr val="5E5E5E"/>
      </a:dk1>
      <a:lt1>
        <a:srgbClr val="005E00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33_DynamicLight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33_Dynamic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33_DynamicLight">
  <a:themeElements>
    <a:clrScheme name="33_DynamicLight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33_DynamicLight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33_Dynamic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